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9"/>
  </p:notesMasterIdLst>
  <p:sldIdLst>
    <p:sldId id="256" r:id="rId2"/>
    <p:sldId id="257" r:id="rId3"/>
    <p:sldId id="261" r:id="rId4"/>
    <p:sldId id="275" r:id="rId5"/>
    <p:sldId id="308" r:id="rId6"/>
    <p:sldId id="260" r:id="rId7"/>
    <p:sldId id="310" r:id="rId8"/>
    <p:sldId id="311" r:id="rId9"/>
    <p:sldId id="259" r:id="rId10"/>
    <p:sldId id="265" r:id="rId11"/>
    <p:sldId id="314" r:id="rId12"/>
    <p:sldId id="274" r:id="rId13"/>
    <p:sldId id="315" r:id="rId14"/>
    <p:sldId id="262" r:id="rId15"/>
    <p:sldId id="318" r:id="rId16"/>
    <p:sldId id="271" r:id="rId17"/>
    <p:sldId id="258" r:id="rId18"/>
    <p:sldId id="320" r:id="rId19"/>
    <p:sldId id="322" r:id="rId20"/>
    <p:sldId id="324" r:id="rId21"/>
    <p:sldId id="323" r:id="rId22"/>
    <p:sldId id="325" r:id="rId23"/>
    <p:sldId id="326" r:id="rId24"/>
    <p:sldId id="327" r:id="rId25"/>
    <p:sldId id="329" r:id="rId26"/>
    <p:sldId id="330" r:id="rId27"/>
    <p:sldId id="332" r:id="rId28"/>
    <p:sldId id="333" r:id="rId29"/>
    <p:sldId id="305" r:id="rId30"/>
    <p:sldId id="268" r:id="rId31"/>
    <p:sldId id="334" r:id="rId32"/>
    <p:sldId id="336" r:id="rId33"/>
    <p:sldId id="337" r:id="rId34"/>
    <p:sldId id="335" r:id="rId35"/>
    <p:sldId id="339" r:id="rId36"/>
    <p:sldId id="338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1" r:id="rId48"/>
  </p:sldIdLst>
  <p:sldSz cx="9144000" cy="5143500" type="screen16x9"/>
  <p:notesSz cx="6858000" cy="9144000"/>
  <p:embeddedFontLst>
    <p:embeddedFont>
      <p:font typeface="Forte" panose="03060902040502070203" pitchFamily="66" charset="0"/>
      <p:regular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ExtraBold" panose="00000900000000000000" pitchFamily="2" charset="0"/>
      <p:bold r:id="rId55"/>
      <p:boldItalic r:id="rId56"/>
    </p:embeddedFont>
    <p:embeddedFont>
      <p:font typeface="Montserrat ExtraLight" panose="000003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AC38C8-8809-43EF-8998-7E9110869FED}">
  <a:tblStyle styleId="{E8AC38C8-8809-43EF-8998-7E9110869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B182F0AF-65D8-0530-36EB-7ED711B9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25716515-A0C8-71D8-FE79-6CC4A26F2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5D522BB7-7D89-10D6-C8B3-E96727E0D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50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DD272D1-C47D-21CF-B5E2-2108A19E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35211031-9023-2902-24F8-56EC22F42C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20065368-31FB-D091-A139-F4C8D26C3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3F84265-1C81-02E1-A315-F44584A9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53C76DD9-94C2-6CBE-3C4A-B10D26950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D16A1AE0-6B96-291A-F24F-BE72821C2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251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A865EA3D-98AD-73DB-6047-1EE143169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E4A9854E-1C78-9506-598B-AF0502A81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2CE256A4-E573-EC99-E904-7453EA9C6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44BA3AA8-3AEB-1F3C-4027-EA4B8E6B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739ADC6A-FE40-3BD4-DD44-2FC00AC5F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12A81778-4A63-0021-218C-9D2626BEB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0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3712F4DB-E0BD-C8F0-044D-FD2A147C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713839EF-E934-5B7C-407C-C7509211ED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A65C8B6E-4C8A-69EE-BBE5-3BD4C02BB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02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A813525A-CF3E-CA3C-7ACC-B08A0E21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9D71AB7F-FF73-3C70-CDFF-942FC8836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183E53EB-D46F-54F4-C8E6-4210EC385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73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F8830078-0119-1A19-C7CE-5F7FC025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18012E9B-7AA8-FA1C-5615-A3E0B5BB9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BD82B3CE-8CDF-A7B6-C2DA-EFE756A23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43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5D897AEB-FFEA-C217-773F-BF114BFF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A76A425C-DFE5-A855-3026-5DF710BED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7003CA4D-9680-16C9-6ACD-20D614DEF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27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0A3D7551-CADD-39EA-872F-CFA1411D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ABD32915-2CE5-F7B9-7888-13583C101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D16AF56C-0814-D78E-8956-FDC62A9F3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29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A374FE0-F95E-12EC-B718-B4F0DF978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82D4D95C-128C-A14A-91E5-912F20B01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27F6688C-78C8-0C4E-7694-64FF8A0ED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89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94D90E92-E1A1-54B5-9520-D46C878D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F0AF245D-D0BA-396F-2B31-1BB0FE4A1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989EA0BD-2CB9-9FAF-65AB-3E654A87D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399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AA4FED5-6288-D790-43F6-BDB6D9A5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A6F5D20F-3A6F-B9F3-9AB5-5CCA3C0C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D5D07ED0-35FB-781B-878E-4507CBAF9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07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7A92092-8413-32F8-0EE8-AE39F6AE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A566A7F9-8874-9E5F-C7AE-AE4F73B17B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EE261CA2-9A27-EF57-6F48-FF6E9DCC9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719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385E113-6456-F11C-A928-8F966AC92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ADC82A9-3F82-6660-1B31-6969C805F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4BA1DEC-D17C-6845-D1BF-8216C4DE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79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2C1A9F4-5BDA-0404-EFEE-BC4C86E7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B705484-7EB4-D3B1-509C-F42FC87D0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CD5F4F8B-562E-9229-FF89-69A320AB9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892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75F479EE-E697-B72E-492B-A1512F8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6954FF2-4CE7-5133-BB4C-42F237FC5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04C0E475-2F49-815F-2D66-05BC4650B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73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DF70100-6A2D-9088-FA98-758A1CE9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2C09D185-EB54-C62E-7655-40F426EE4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02C47DEB-93C5-1FBF-05DD-E506DF18D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36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E54B537B-F2BC-6082-0A92-3A4230ED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28FDC8F7-3E22-58B2-5C14-AD562FE95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8F15CAD4-EB94-FAF1-1EC6-2F98530F4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35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A86BABAE-26C1-10AE-2A8B-68D0ABF7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5280E83-6317-06A0-41B6-7162279B8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DCF6D1B-D78A-D1D7-660A-7ECE2809E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902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60624FF5-14A8-9D70-9DA8-EB3DEFF9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0947FC34-D2AE-C869-56AC-B922C988C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E9208A7-AD06-70FA-14EC-6F12ADF2C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14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98AE045-5BE4-36EB-D221-1274429A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C0C3805-4C3D-5E60-D55F-B74C30D46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2A801114-3B2D-87FA-ECFF-61BEF3E61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06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2A2F567-B3D3-D955-2B2C-9BE1A335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5EA1A15-59A1-E113-C160-04074111D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49A7A194-BDC9-184E-1BF5-B0C4680C3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9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157CC317-1ED4-B857-54C2-471A1A3BA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4C049818-1554-B4A3-4986-5DDF6EC77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31ADEEAF-55BC-BE96-4768-BCC748AE1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F8459A0C-5574-64B9-8FAB-19A9EB76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C7E213A8-D857-0B79-4528-C3EF10E26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761CA734-2ECA-2716-9096-0A10CDA87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45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4B904268-DB16-8A36-DB33-DC5DEB49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68F210C-2FEB-F8FB-F009-CAB975AD0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36F462CA-EA80-5413-B680-E27528CDE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73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BCE8D03-77AE-F3E3-1137-E39A2E7C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89818B5A-693C-1FAB-B1AE-89E23DB3D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FB172633-6BAC-16A2-BF63-B6B4AD2EA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870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A735054A-E899-8F92-AB5F-1C94798A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753A24F5-E5CA-686D-990B-2830A15F6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9B8FC8E9-58A0-1C86-8E2C-2549FFCD9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55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695DCF7A-08A7-D76F-4A99-5A8D6082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058228BD-FE99-7BEC-7A78-B2245E166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90FCD145-2845-54AA-89B2-7A5CB3AC2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35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F4F68301-49CD-2DFC-C445-8816ABBC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A705DB18-CD29-67B2-1AEB-1048686AF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2E70C039-1E23-2033-316D-A52421EE8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14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0B5BA57E-39F3-EBBE-3ABE-EF92191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CAF3CC36-6A1E-D097-0A95-2F4776CC0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B892562D-7524-F864-2C52-84827BACD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DF1C74EA-6E9B-0DBB-FA7F-8D730F11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73277B94-F55D-A189-A1F4-5E77CD73C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DC71CF8-8263-27B5-9B84-AA2060C35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6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06114D4F-E18D-59EC-228B-871FCC13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B94EDF27-5C51-4CF3-9129-34A3718C8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16391F2A-A093-7A45-1202-860396A18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49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88E7C61A-EC34-C0BA-5DED-272945C4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49AC1D5A-3441-0C46-0A80-32B8BBF22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2414478C-061A-8ECA-CC7A-90D78C3E3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7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C21A470E-3618-EFFD-A514-03B29FD2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D3A69F61-C783-958F-796A-3C3C0F23E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07449C80-C60F-81EE-07C4-593A15DB4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47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7" r:id="rId12"/>
    <p:sldLayoutId id="2147483669" r:id="rId13"/>
    <p:sldLayoutId id="2147483670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536700" y="3704200"/>
            <a:ext cx="2070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 ride has a story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10807" y="2594800"/>
            <a:ext cx="372238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Unveiling Ride Patterns!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B6E065-DB9D-0997-8F2B-DE695EBC9549}"/>
              </a:ext>
            </a:extLst>
          </p:cNvPr>
          <p:cNvSpPr txBox="1"/>
          <p:nvPr/>
        </p:nvSpPr>
        <p:spPr>
          <a:xfrm>
            <a:off x="7513320" y="4765942"/>
            <a:ext cx="1539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Forte" panose="03060902040502070203" pitchFamily="66" charset="0"/>
              </a:rPr>
              <a:t>By Omar </a:t>
            </a:r>
            <a:r>
              <a:rPr lang="en-US" sz="1400" dirty="0" err="1">
                <a:solidFill>
                  <a:schemeClr val="bg1"/>
                </a:solidFill>
                <a:latin typeface="Forte" panose="03060902040502070203" pitchFamily="66" charset="0"/>
              </a:rPr>
              <a:t>Mamon</a:t>
            </a:r>
            <a:endParaRPr lang="en-US" sz="14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0E13-195E-74A7-516F-2273C26F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462" y="-37214"/>
            <a:ext cx="9633461" cy="5225196"/>
          </a:xfrm>
          <a:prstGeom prst="rect">
            <a:avLst/>
          </a:prstGeom>
        </p:spPr>
      </p:pic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5180076" y="3803905"/>
            <a:ext cx="3788486" cy="121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Up</a:t>
            </a:r>
            <a:b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PICTURE IS WORTH A THOUSAND WORDS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60A4AB85-3ED0-C340-DB64-70268447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71F35-902D-77E8-A749-D12339A4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818" y="-30842"/>
            <a:ext cx="10579396" cy="5205184"/>
          </a:xfrm>
          <a:prstGeom prst="rect">
            <a:avLst/>
          </a:prstGeom>
        </p:spPr>
      </p:pic>
      <p:sp>
        <p:nvSpPr>
          <p:cNvPr id="259" name="Google Shape;259;p47">
            <a:extLst>
              <a:ext uri="{FF2B5EF4-FFF2-40B4-BE49-F238E27FC236}">
                <a16:creationId xmlns:a16="http://schemas.microsoft.com/office/drawing/2014/main" id="{664886EA-E37C-9C76-0E43-CEB3585D8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6361" y="3790189"/>
            <a:ext cx="3802202" cy="1228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 !</a:t>
            </a:r>
            <a:b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PICTURE IS WORTH A THOUSAND WORDS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1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500,000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Invalid entries for </a:t>
            </a:r>
            <a:r>
              <a:rPr lang="en-US" sz="1800" dirty="0"/>
              <a:t>longitude and latitude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E23D1F0E-7DBE-65B2-DF57-1702E020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1416D7C7-E3C7-3EEC-CDC4-F13D98C54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541844"/>
            <a:ext cx="470871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Handling Invalid Values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A7D1B11A-C283-A2FD-5CA2-B1DC83FBA7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18367" y="32538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62210038-B956-BB56-4721-87E96D9E4A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4140644"/>
            <a:ext cx="349538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rescue our rides from their unexpected oceanic adventures!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0D6719E0-A145-8659-2224-268C62F5919F}"/>
              </a:ext>
            </a:extLst>
          </p:cNvPr>
          <p:cNvCxnSpPr>
            <a:cxnSpLocks/>
          </p:cNvCxnSpPr>
          <p:nvPr/>
        </p:nvCxnSpPr>
        <p:spPr>
          <a:xfrm>
            <a:off x="3593165" y="3072912"/>
            <a:ext cx="0" cy="15363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6704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73115" cy="557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Invalid Values Handling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161288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check exposed </a:t>
            </a:r>
            <a:r>
              <a:rPr lang="en-US" b="1" i="1" dirty="0"/>
              <a:t>100%</a:t>
            </a:r>
            <a:r>
              <a:rPr lang="en-US" b="1" dirty="0"/>
              <a:t> invalid entries</a:t>
            </a:r>
            <a:r>
              <a:rPr lang="en-US" dirty="0"/>
              <a:t> caused by unrealistic longitude and latitude coordinates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7338" lvl="0" indent="-2286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The following columns were affected and dropped entirely: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Pickup longitude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Pickup latitude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Dropoff longitude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Dropoff latitude</a:t>
            </a:r>
          </a:p>
          <a:p>
            <a:pPr marL="287338" lvl="0" indent="-2286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The dataset is now clean and ready for outlier detection!</a:t>
            </a:r>
            <a:endParaRPr sz="12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8326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D75038C5-D2DA-6E12-B839-FC40829F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C6077635-1EDD-8B63-B453-6BA774D09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50278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Handling </a:t>
            </a:r>
            <a:r>
              <a:rPr lang="en-US" sz="3600" dirty="0"/>
              <a:t>Outliers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5292407E-BB6C-31FE-68AA-EA08571297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76FCA4CA-DAED-ECA8-C3A4-62666AC1C1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77664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Sometimes data likes to break the rules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39044CF1-41BE-F1E2-EEAB-C745301F1606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5026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819767" cy="42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ARE OUTLIERS!</a:t>
            </a:r>
            <a:endParaRPr dirty="0"/>
          </a:p>
        </p:txBody>
      </p:sp>
      <p:cxnSp>
        <p:nvCxnSpPr>
          <p:cNvPr id="373" name="Google Shape;373;p53"/>
          <p:cNvCxnSpPr>
            <a:cxnSpLocks/>
          </p:cNvCxnSpPr>
          <p:nvPr/>
        </p:nvCxnSpPr>
        <p:spPr>
          <a:xfrm>
            <a:off x="1026200" y="414022"/>
            <a:ext cx="3609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5803900" y="2142067"/>
            <a:ext cx="1782233" cy="164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>
                <a:solidFill>
                  <a:schemeClr val="bg1"/>
                </a:solidFill>
              </a:rPr>
              <a:t>Time to refine the data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778E-54E0-19B2-F406-D1C66DBD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286267"/>
            <a:ext cx="3527712" cy="1285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77EEF-E3D2-B940-8D40-B3588DB7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7" y="1284013"/>
            <a:ext cx="1706033" cy="128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F68B1-96BB-393D-16D9-C407AEED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7" y="2894915"/>
            <a:ext cx="5253138" cy="1317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81400" y="2615575"/>
            <a:ext cx="2121464" cy="548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RIDE DISTANCE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ontserrat ExtraBold" panose="00000900000000000000" pitchFamily="2" charset="0"/>
                <a:ea typeface="Montserrat ExtraBold" panose="00000900000000000000" pitchFamily="2" charset="0"/>
                <a:cs typeface="Montserrat ExtraBold" panose="00000900000000000000" pitchFamily="2" charset="0"/>
              </a:rPr>
              <a:t>FARE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ontserrat ExtraBold" panose="00000900000000000000" pitchFamily="2" charset="0"/>
                <a:ea typeface="Montserrat ExtraBold" panose="00000900000000000000" pitchFamily="2" charset="0"/>
                <a:cs typeface="Montserrat ExtraBold" panose="00000900000000000000" pitchFamily="2" charset="0"/>
              </a:rPr>
              <a:t>LOCATIONS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AEAF7F-14E5-44B8-4772-9AD2413E2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5E9D6256-DC07-5F8C-6D24-22CF2E701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277E4975-B416-2FED-72B5-E6C36B93132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80843866-2CE5-0B56-70AD-AB7610CD5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6618146" cy="209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Outlier detection focused on </a:t>
            </a:r>
            <a:r>
              <a:rPr lang="en-US" sz="1200" b="1" dirty="0">
                <a:solidFill>
                  <a:schemeClr val="bg1"/>
                </a:solidFill>
              </a:rPr>
              <a:t>location-based distances</a:t>
            </a:r>
            <a:r>
              <a:rPr lang="en-US" sz="1200" dirty="0">
                <a:solidFill>
                  <a:schemeClr val="bg1"/>
                </a:solidFill>
              </a:rPr>
              <a:t> revealed </a:t>
            </a:r>
            <a:r>
              <a:rPr lang="en-US" sz="1200" b="1" dirty="0">
                <a:solidFill>
                  <a:schemeClr val="bg1"/>
                </a:solidFill>
              </a:rPr>
              <a:t>10,280 anomalous records (2.06%)</a:t>
            </a:r>
            <a:r>
              <a:rPr lang="en-US" sz="1200" dirty="0">
                <a:solidFill>
                  <a:schemeClr val="bg1"/>
                </a:solidFill>
              </a:rPr>
              <a:t> across key distance columns:</a:t>
            </a:r>
          </a:p>
          <a:p>
            <a:pPr marL="11430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JFK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EWR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LGA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Statue of Liberty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NYC Center</a:t>
            </a:r>
          </a:p>
          <a:p>
            <a:pPr marL="11430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These records were </a:t>
            </a:r>
            <a:r>
              <a:rPr lang="en-US" sz="1200" b="1" dirty="0">
                <a:solidFill>
                  <a:schemeClr val="bg1"/>
                </a:solidFill>
              </a:rPr>
              <a:t>removed</a:t>
            </a:r>
            <a:r>
              <a:rPr lang="en-US" sz="1200" dirty="0">
                <a:solidFill>
                  <a:schemeClr val="bg1"/>
                </a:solidFill>
              </a:rPr>
              <a:t> to ensure data consistency and accuracy, reducing the dataset size to </a:t>
            </a:r>
            <a:r>
              <a:rPr lang="en-US" sz="1200" b="1" dirty="0">
                <a:solidFill>
                  <a:schemeClr val="bg1"/>
                </a:solidFill>
              </a:rPr>
              <a:t>489,715 entries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67C0BB12-50A4-E4D5-9445-7E8BF16FB246}"/>
              </a:ext>
            </a:extLst>
          </p:cNvPr>
          <p:cNvSpPr/>
          <p:nvPr/>
        </p:nvSpPr>
        <p:spPr>
          <a:xfrm>
            <a:off x="1163237" y="1769826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8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9803F932-B172-2AA8-3EE6-2BD09F32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AC28EFF8-647F-E56E-5DEC-3E86ED489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E38B7-B18A-89DF-6163-980FB337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24" y="1576873"/>
            <a:ext cx="2266637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FC120-04B0-8E76-2A4A-819C54AFC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34" y="1576873"/>
            <a:ext cx="2265498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400A1-A9F2-8D54-B7AF-DFC23F377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05" y="1537503"/>
            <a:ext cx="2265498" cy="2794001"/>
          </a:xfrm>
          <a:prstGeom prst="rect">
            <a:avLst/>
          </a:prstGeom>
        </p:spPr>
      </p:pic>
      <p:cxnSp>
        <p:nvCxnSpPr>
          <p:cNvPr id="8" name="Google Shape;373;p53">
            <a:extLst>
              <a:ext uri="{FF2B5EF4-FFF2-40B4-BE49-F238E27FC236}">
                <a16:creationId xmlns:a16="http://schemas.microsoft.com/office/drawing/2014/main" id="{90531480-0EB5-EECF-A2FA-957687FD0A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854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886691" y="1034472"/>
            <a:ext cx="7223909" cy="3334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Data Structure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Handling Invalid Values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Handling Outliers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Feature Engineering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Data Insights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lang="en-US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 flipV="1">
            <a:off x="1026200" y="370840"/>
            <a:ext cx="4881840" cy="4318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D66B751F-4FEE-AB86-1DFE-498BC51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EF235893-9C73-A584-ED68-ABF04D381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6D806-4EE5-44DF-949A-BC311033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00" y="1576873"/>
            <a:ext cx="2265498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4716C-F19A-3CF6-D46C-EC2D6E21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02" y="1576873"/>
            <a:ext cx="2265498" cy="2794000"/>
          </a:xfrm>
          <a:prstGeom prst="rect">
            <a:avLst/>
          </a:prstGeom>
        </p:spPr>
      </p:pic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F01629BC-7D39-428C-F0A4-F1BD1658F13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373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FC41D403-3DFD-183A-0F15-AC69894E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DFC7C044-C08F-E6E5-60DC-8BC3E336AF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RIDE DISTANCE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353E45A1-284E-DBC5-A476-1DC05D3D570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9971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D25DA03A-474E-50F3-5158-374F5F3E8C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5519173" cy="209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Outlier detection on </a:t>
            </a:r>
            <a:r>
              <a:rPr lang="en-US" sz="1400" b="1" dirty="0">
                <a:solidFill>
                  <a:schemeClr val="bg1"/>
                </a:solidFill>
              </a:rPr>
              <a:t>Ride Distance</a:t>
            </a:r>
            <a:r>
              <a:rPr lang="en-US" sz="1400" dirty="0">
                <a:solidFill>
                  <a:schemeClr val="bg1"/>
                </a:solidFill>
              </a:rPr>
              <a:t> applied a threshold between </a:t>
            </a:r>
            <a:r>
              <a:rPr lang="en-US" sz="1400" b="1" dirty="0">
                <a:solidFill>
                  <a:schemeClr val="bg1"/>
                </a:solidFill>
              </a:rPr>
              <a:t>0.1 miles</a:t>
            </a:r>
            <a:r>
              <a:rPr lang="en-US" sz="1400" dirty="0">
                <a:solidFill>
                  <a:schemeClr val="bg1"/>
                </a:solidFill>
              </a:rPr>
              <a:t> (minimum realistic trip) and </a:t>
            </a:r>
            <a:r>
              <a:rPr lang="en-US" sz="1400" b="1" dirty="0">
                <a:solidFill>
                  <a:schemeClr val="bg1"/>
                </a:solidFill>
              </a:rPr>
              <a:t>200 miles</a:t>
            </a:r>
            <a:r>
              <a:rPr lang="en-US" sz="1400" dirty="0">
                <a:solidFill>
                  <a:schemeClr val="bg1"/>
                </a:solidFill>
              </a:rPr>
              <a:t> (maximum reasonable trip, covering a state or more).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This filtering ensured removing extreme values while preserving the integrity of the dataset.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549FCE3F-D628-23FF-8346-24FC666F5581}"/>
              </a:ext>
            </a:extLst>
          </p:cNvPr>
          <p:cNvSpPr/>
          <p:nvPr/>
        </p:nvSpPr>
        <p:spPr>
          <a:xfrm>
            <a:off x="1163237" y="1769826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373;p53">
            <a:extLst>
              <a:ext uri="{FF2B5EF4-FFF2-40B4-BE49-F238E27FC236}">
                <a16:creationId xmlns:a16="http://schemas.microsoft.com/office/drawing/2014/main" id="{3385D0C7-89C1-6225-97E4-497106795FF6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053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147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10B595-CD1D-16C9-C9D8-D63100A0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F7AB0417-815D-B396-692E-C1086AE11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RIDE DISTANCE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0ABDE-BFE1-0E9F-B993-ACE173BE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19" y="1042344"/>
            <a:ext cx="3188562" cy="3932400"/>
          </a:xfrm>
          <a:prstGeom prst="rect">
            <a:avLst/>
          </a:prstGeom>
        </p:spPr>
      </p:pic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9240E423-6986-DA17-0ED3-B23E32C9E1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053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29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1E7EB4E0-A219-3CE7-B286-C320E2A0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8C90EEB0-3CE1-5A05-DEE0-5132AEB5B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Fare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BD0CC55E-6E7C-853F-13C4-0FC7F121CA37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148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072B31EB-5880-4FED-7595-32A769764E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5575053" cy="234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Outlier Detection: Applied IQR method to detect anomalous fares.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Replacement Strategy: Outliers were corrected using the median fare per mile from trips with similar distance, time of day, and weekend status.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Capping Boundaries: Capped fares to a maximum of 200$ and a minimum of 2.5$.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Log Transformation: Performed log transformation to normalize fare distribution and mitigate the impact of extreme values.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FA263C5E-89E5-DCF9-0747-D241772FF1EF}"/>
              </a:ext>
            </a:extLst>
          </p:cNvPr>
          <p:cNvSpPr/>
          <p:nvPr/>
        </p:nvSpPr>
        <p:spPr>
          <a:xfrm>
            <a:off x="1163237" y="1769826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48;p53">
            <a:extLst>
              <a:ext uri="{FF2B5EF4-FFF2-40B4-BE49-F238E27FC236}">
                <a16:creationId xmlns:a16="http://schemas.microsoft.com/office/drawing/2014/main" id="{32B8B905-2796-EAC9-F6AD-16A8DA74F7A4}"/>
              </a:ext>
            </a:extLst>
          </p:cNvPr>
          <p:cNvSpPr/>
          <p:nvPr/>
        </p:nvSpPr>
        <p:spPr>
          <a:xfrm>
            <a:off x="1160650" y="2431231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948;p53">
            <a:extLst>
              <a:ext uri="{FF2B5EF4-FFF2-40B4-BE49-F238E27FC236}">
                <a16:creationId xmlns:a16="http://schemas.microsoft.com/office/drawing/2014/main" id="{C8A0DF14-B68C-73C8-DAB6-77BB445B76F8}"/>
              </a:ext>
            </a:extLst>
          </p:cNvPr>
          <p:cNvSpPr/>
          <p:nvPr/>
        </p:nvSpPr>
        <p:spPr>
          <a:xfrm>
            <a:off x="1160651" y="3281668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948;p53">
            <a:extLst>
              <a:ext uri="{FF2B5EF4-FFF2-40B4-BE49-F238E27FC236}">
                <a16:creationId xmlns:a16="http://schemas.microsoft.com/office/drawing/2014/main" id="{CD7CEE7E-6D8C-4EB1-3853-8A8AE7838187}"/>
              </a:ext>
            </a:extLst>
          </p:cNvPr>
          <p:cNvSpPr/>
          <p:nvPr/>
        </p:nvSpPr>
        <p:spPr>
          <a:xfrm>
            <a:off x="1160652" y="3943073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29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130EA35-957F-BC09-C4C6-5E102D8D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8E697FFA-5AAF-4FD3-1B6C-F72CCAB1A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Fare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4709A-3206-CE3B-2D55-CC3D61C9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168689"/>
            <a:ext cx="2862104" cy="3529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458CC-3742-C7B6-6E04-7C85AF74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98" y="1168688"/>
            <a:ext cx="2862104" cy="3529785"/>
          </a:xfrm>
          <a:prstGeom prst="rect">
            <a:avLst/>
          </a:prstGeom>
        </p:spPr>
      </p:pic>
      <p:cxnSp>
        <p:nvCxnSpPr>
          <p:cNvPr id="6" name="Google Shape;373;p53">
            <a:extLst>
              <a:ext uri="{FF2B5EF4-FFF2-40B4-BE49-F238E27FC236}">
                <a16:creationId xmlns:a16="http://schemas.microsoft.com/office/drawing/2014/main" id="{3A68F583-7CCE-8C3E-1A06-33CF4FAF0A9E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148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391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E7E934BA-1818-83FB-6E59-56552F68E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550C7BE-FBD2-1BA2-C202-B44D573B8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541844"/>
            <a:ext cx="470871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Feature Engineering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FB44BFE1-5948-4D95-5E57-55C0804BB4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18367" y="32538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3AD358E0-15EF-305C-9240-0770AAD20E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4140644"/>
            <a:ext cx="349538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Unlocking New Insights</a:t>
            </a: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E9B81971-B5AA-C982-704D-18B1D56B41A2}"/>
              </a:ext>
            </a:extLst>
          </p:cNvPr>
          <p:cNvCxnSpPr>
            <a:cxnSpLocks/>
          </p:cNvCxnSpPr>
          <p:nvPr/>
        </p:nvCxnSpPr>
        <p:spPr>
          <a:xfrm>
            <a:off x="3593165" y="3072912"/>
            <a:ext cx="0" cy="15363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9119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A46631-96C0-AD5A-D63A-B8AE174F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C715221C-E28F-D146-DB20-5666CDB5C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New Features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6BBC07CD-5B6B-6D84-B0C2-946C0D598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317113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dirty="0"/>
              <a:t>New features were crafted to enrich the dataset and extract deeper insights: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b="1" dirty="0"/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Temporal Features: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Pickup hour, minute, day of the week, month, year, day of the year, and quarter.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Time of day categories (Night, Morning, Afternoon, Evening).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Rush hour and weekend flags.</a:t>
            </a:r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Distance Features: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Distance bins to group trips by length.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Price per mile calculation.</a:t>
            </a:r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Directional Feature: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Ride bearing transformed into categorical compass directions.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7D4CABBF-A66E-6706-0F15-E903A6F649B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8912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3477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50D73981-A96C-A9E4-9D90-9FA0B000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AD13D9C-B747-008D-FC5C-0121300A6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15260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Categorical Encoding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7709C738-FD4F-DB88-F8B9-417987398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317113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dirty="0"/>
              <a:t>To prepare categorical data for machine learning models, various encoding techniques were applied: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b="1" dirty="0"/>
          </a:p>
          <a:p>
            <a:r>
              <a:rPr lang="en-US" b="1" dirty="0"/>
              <a:t>Ordinal Encoding</a:t>
            </a:r>
            <a:endParaRPr lang="en-US" dirty="0"/>
          </a:p>
          <a:p>
            <a:pPr indent="0">
              <a:buNone/>
            </a:pPr>
            <a:r>
              <a:rPr lang="en-US" dirty="0"/>
              <a:t>Applied to features with a natural order.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Examples: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Car Condition</a:t>
            </a:r>
            <a:r>
              <a:rPr lang="en-US" dirty="0"/>
              <a:t>: Quality levels ranked from Bad to Excellent.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Traffic</a:t>
            </a:r>
            <a:r>
              <a:rPr lang="en-US" dirty="0"/>
              <a:t>: Flow, Dense, Congested representing increasing severity.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Distance Bin</a:t>
            </a:r>
            <a:r>
              <a:rPr lang="en-US" dirty="0"/>
              <a:t>: Grouped distance ranges from shortest to longest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D60263BF-D1F2-6EA9-0865-11F6FE62988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68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8744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A2A1B5BC-CF1C-23B4-B75D-95140078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809A8207-E332-DA21-FEFA-79E910F7E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15260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Categorical Encoding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33DD8C7B-1E27-8445-C492-718F8D35B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2140" y="1398916"/>
            <a:ext cx="7997220" cy="3493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One-Hot Encoding</a:t>
            </a:r>
          </a:p>
          <a:p>
            <a:pPr marL="512763" indent="0">
              <a:buNone/>
            </a:pPr>
            <a:r>
              <a:rPr lang="en-US" dirty="0"/>
              <a:t>Used for unordered categories where each category is equally distinct.</a:t>
            </a:r>
          </a:p>
          <a:p>
            <a:pPr marL="512763" indent="0">
              <a:buNone/>
            </a:pPr>
            <a:r>
              <a:rPr lang="en-US" dirty="0"/>
              <a:t>Example:</a:t>
            </a:r>
          </a:p>
          <a:p>
            <a:pPr marL="79851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Weather: Each weather condition represented as a separate binary column.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b="1" dirty="0"/>
              <a:t>Cyclical Encoding</a:t>
            </a:r>
          </a:p>
          <a:p>
            <a:pPr indent="0">
              <a:buNone/>
            </a:pPr>
            <a:r>
              <a:rPr lang="en-US" dirty="0"/>
              <a:t>Essential for circular features to maintain continuity between start and end values.</a:t>
            </a:r>
          </a:p>
          <a:p>
            <a:pPr indent="0">
              <a:buNone/>
            </a:pPr>
            <a:r>
              <a:rPr lang="en-US" dirty="0"/>
              <a:t>Examples: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Time of Day: Captures daily patterns.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Direction: Encodes compass directions.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Request Weekday: Preserves the cyclic nature of the week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3C2B1964-E1B6-F3DC-AF31-4CC9AEBB482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68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210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F1355CFE-6105-B4DC-7DA6-6A589A501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2B0BD07-02E8-7293-0740-93D9BF1E7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49157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Data Insights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C4EAD7CB-366B-FEBE-0862-2AABE2EAE8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74798CB8-9658-669F-CBDB-3DCC6D9BB7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Discovering Data Stories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675D6CFF-EC4C-AB76-E2D4-3EBD5B5983A3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594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83424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 Structure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Overview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55375C-6B67-8A53-3A49-55CE8152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8" y="975556"/>
            <a:ext cx="5464884" cy="4089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97CC683C-9364-5AFC-4002-608F4EA5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1D766511-808D-956E-1C86-B63301A48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34B7F637-CE93-E5AE-AA4E-0CABF60AC41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189CD4-428F-25D3-97AC-B70BD850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28" y="1214912"/>
            <a:ext cx="7082743" cy="35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CC792A0-EF7E-368B-ED46-E378CDF3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42EC0A71-86C1-BB12-5AEB-FA51EDBFD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8D9D1A02-AC0C-F160-D6A6-2BE72A8A8AC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5429FB-00CB-9AF7-031A-A82757F6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47" y="1082040"/>
            <a:ext cx="7204306" cy="36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E6015A41-23C3-2976-E39D-689E58F16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58D4E2DE-27F7-B884-09EC-A07095149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CB380EB-C82F-4DCC-3B37-B4C8C77F50D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35CC0D-7415-46FD-08BE-71C24573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160160"/>
            <a:ext cx="7179300" cy="35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0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65203E23-EBD1-C6B8-DA5D-93ED0757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99E06EE-64C9-4BB4-5401-2FF95F649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F86C9E80-C934-D34E-882B-1E25488E979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D2D3D9-4D88-128A-E545-DEF66424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40" y="919480"/>
            <a:ext cx="5212079" cy="40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6579C4C-C737-0FD4-D917-EACA6129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C75D2EB6-D0AC-C43B-EA22-F37E10F17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20B7AD07-7FB7-D208-7257-1D97BF595A9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782-419B-BDD0-6598-D03700EB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07276"/>
            <a:ext cx="4947919" cy="38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1129AF7A-AF1F-0936-0B6B-309F59F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BFFE7853-74D1-624E-5915-A8065ACB8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EE37C34D-E3F6-67B5-E650-26082807280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C12799-7509-9113-7F7D-CD23A3DC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006890"/>
            <a:ext cx="5267960" cy="38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C63D3E29-0D0E-A684-1F0D-CD13B31D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B78D443F-4312-843E-7D4D-363C788EE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9AF42C1-6ADD-D389-C306-6C7F48F604D5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3BECB5-5C0A-A9B3-09BA-ECA944BB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15725"/>
            <a:ext cx="5140960" cy="4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325D84DD-4530-8D0B-F3E0-17C8D6FA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F22431DE-B19F-A4BD-65A4-19B6BC127E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9D855BBC-9961-229A-62B8-40D6A3D751F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1ED676-55E7-65C0-D2C6-A4402077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975290"/>
            <a:ext cx="6609079" cy="40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7310981-A227-A1AA-D7AE-B16A6321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B7E8D6B-CD1A-1E53-0CAC-A38D6FA8A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B33C1F15-DA30-7D9F-E3BB-27E95BEEA603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1195621-3869-4F6F-9E20-BC119654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844794"/>
            <a:ext cx="7843520" cy="2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1642083"/>
            <a:ext cx="6335182" cy="3364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User ID: Unique identifier for each user.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User Name: The name of the passenger.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Driver Name: The name of the driver.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Car Condition: The car's condition (Bad, Good, Excellent,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Weather: Weather during the ride (Cloudy, Rainy, Sunny,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Traffic Condition: Traffic situation during the ride (Congested, Flow, or Dense).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Key: Unique identifier for each ride.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Fare Amount: The trip fare in dollars.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Datetime: Timestamp of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Longitude: Longitude of the pickup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Latitude: Latitude of the pickup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Drop-off Longitude: Longitude of the drop-off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Drop-off Latitude: Latitude of the drop-off location.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026200" y="799554"/>
            <a:ext cx="2137777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Features Overview</a:t>
            </a:r>
          </a:p>
        </p:txBody>
      </p:sp>
      <p:cxnSp>
        <p:nvCxnSpPr>
          <p:cNvPr id="1998" name="Google Shape;1998;p57"/>
          <p:cNvCxnSpPr>
            <a:cxnSpLocks/>
          </p:cNvCxnSpPr>
          <p:nvPr/>
        </p:nvCxnSpPr>
        <p:spPr>
          <a:xfrm>
            <a:off x="1026200" y="414022"/>
            <a:ext cx="4333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146529-6CA8-8841-282F-9885C066AE76}"/>
              </a:ext>
            </a:extLst>
          </p:cNvPr>
          <p:cNvSpPr txBox="1"/>
          <p:nvPr/>
        </p:nvSpPr>
        <p:spPr>
          <a:xfrm>
            <a:off x="1026200" y="1336813"/>
            <a:ext cx="49784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dataset consists of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500,000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records and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columns.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046BD6EB-1563-B717-6475-C7706C14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411A659B-C02B-E581-9DEB-5073257E0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C64FDB7F-5BCE-1087-E8EC-5F8BF42F3AC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7368C6-7309-DFF8-288A-E4BA80E0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039695"/>
            <a:ext cx="7985760" cy="37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7492EE1C-742C-FDA3-6DD0-478AC55E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934CA53B-5654-429B-C7D2-5FA463A87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B06B9BFE-1CD3-34D7-8BD6-7FFAB8BA73B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BC54480-AD3D-B220-1D54-BA5EE493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53821"/>
            <a:ext cx="7518400" cy="37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9CE107F-7FFD-483E-7181-36454D059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AFDBB46F-189A-5453-E2C8-5C5CAB3C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06EC6739-2592-9150-7E62-EC0D7BB3B41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EE0DDF-DE55-C040-EEF9-BADB6044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953815"/>
            <a:ext cx="4978399" cy="39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8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FF0A578-2959-8D6B-5A59-C558B297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F4B69B5B-1C00-6AF6-5853-B868F47364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0230538E-0AEB-9B9D-07A6-6FA1F3F6AF7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F6D27F-740E-EB59-7DD9-64963788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264360"/>
            <a:ext cx="6299200" cy="3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79D3BCCD-80DC-443B-9F81-166C205D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E77979B-EB5B-9C8F-EB6E-E1DF909E2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8370B858-57C1-E98B-70F3-B9FF57460D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8E51C2-8A24-6E51-3B83-A70AFD9C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1138675"/>
            <a:ext cx="6736080" cy="35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DF0C710E-1A0E-3301-6E23-9E10CC43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6F145256-82FC-8049-DE3D-78081B952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5F5C834C-9E4F-3AB9-0784-B0651CFCEA1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EBD95B-C8E9-48A2-B718-81C6F29A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88" y="1106956"/>
            <a:ext cx="6737423" cy="35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3D61B2B6-6D12-9CF1-0C7A-C6AF0702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6D910707-E7C7-9309-30B3-A03AF7BC4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095C844-0880-B020-2ED2-0C309E3E978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B31AFF-2017-5E7A-D9DF-C38FB974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19" y="1330960"/>
            <a:ext cx="6120961" cy="30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F51A15F2-B06C-F7B4-F587-F9641747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8CC65EE0-9894-980F-70F2-1114846F2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708940B5-E04D-698D-7688-2F44765C296A}"/>
              </a:ext>
            </a:extLst>
          </p:cNvPr>
          <p:cNvCxnSpPr>
            <a:cxnSpLocks/>
          </p:cNvCxnSpPr>
          <p:nvPr/>
        </p:nvCxnSpPr>
        <p:spPr>
          <a:xfrm>
            <a:off x="1017734" y="955888"/>
            <a:ext cx="15815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087F05-518B-6D04-517E-F214200DB7EA}"/>
              </a:ext>
            </a:extLst>
          </p:cNvPr>
          <p:cNvSpPr txBox="1"/>
          <p:nvPr/>
        </p:nvSpPr>
        <p:spPr>
          <a:xfrm>
            <a:off x="938500" y="1128198"/>
            <a:ext cx="4783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71945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6C48BAD2-567D-3A9C-811B-8FC82729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4B58F7D-89BE-1402-C4F2-100BA025C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77B37A50-B517-B77F-FF61-B484CFDC0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605917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Passenger Count: Number of passengers during the trip.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Hour: Hour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Day: Day of the month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Month: Month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Weekday: Day of the week (Monday, Tuesday,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Year: Year of the ride request.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JFK Distance: Distance between the pickup location and JFK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EWR Distance: Distance between the pickup location and Newark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LGA Distance: Distance between the pickup location and LaGuardia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SOL Distance: Distance between the pickup location and the Statue of Liberty.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NYC Distance: Distance between the pickup location and New York City center.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Ride Distance: Total trip distance.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Bearing: The ride's directional angle from start to end.</a:t>
            </a:r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7C40B4E6-BB55-4C00-C8D0-A81FBB5E4A8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799554"/>
            <a:ext cx="1986240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Features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8789725C-9721-7D9C-5049-D5A9C75A678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2976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4C2DEA-AFFA-C17C-584A-BF22D34DA5C5}"/>
              </a:ext>
            </a:extLst>
          </p:cNvPr>
          <p:cNvSpPr txBox="1"/>
          <p:nvPr/>
        </p:nvSpPr>
        <p:spPr>
          <a:xfrm>
            <a:off x="1026200" y="1336813"/>
            <a:ext cx="49784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dataset consists of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500,000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records and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columns.</a:t>
            </a:r>
          </a:p>
        </p:txBody>
      </p:sp>
    </p:spTree>
    <p:extLst>
      <p:ext uri="{BB962C8B-B14F-4D97-AF65-F5344CB8AC3E}">
        <p14:creationId xmlns:p14="http://schemas.microsoft.com/office/powerpoint/2010/main" val="304908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49" y="927015"/>
            <a:ext cx="5487741" cy="2910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Before diving deep into analysis, let's first </a:t>
            </a:r>
            <a:r>
              <a:rPr lang="en-US" b="1" dirty="0"/>
              <a:t>peek under the hood</a:t>
            </a:r>
            <a:r>
              <a:rPr lang="en-US" dirty="0"/>
              <a:t> to spot the strange, funny, and unexpected statistics hidden in our data</a:t>
            </a:r>
            <a:r>
              <a:rPr lang="en" dirty="0"/>
              <a:t>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FEF17D1-EBEB-41D8-2D8E-60239759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9F7B4BD0-5C38-29E6-37FC-D6D700CDB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100AEAE5-4A07-DF34-5BAE-37222AABF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9892" y="1893939"/>
            <a:ext cx="5993436" cy="1939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Missing Values ❌: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Found in </a:t>
            </a:r>
            <a:r>
              <a:rPr lang="en-US" sz="1100" dirty="0" err="1"/>
              <a:t>dropoff</a:t>
            </a:r>
            <a:r>
              <a:rPr lang="en-US" sz="1100" dirty="0"/>
              <a:t> coordinates, distances, and ride metrics.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Total of 5 missing values across several columns.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Impact Assessment 📉: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Missing data represents 0.001% of total records.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Rows can be safely deleted without significant data loss.</a:t>
            </a:r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9F0C44A0-DBCE-B1F8-8471-F0AF6C0AE6C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836670"/>
            <a:ext cx="2604215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Statistics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62F2D7AE-D51C-0C68-F92C-587D35C5A97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3167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69C6B9-2492-AFF5-9E71-74D88D29E6CB}"/>
              </a:ext>
            </a:extLst>
          </p:cNvPr>
          <p:cNvSpPr txBox="1"/>
          <p:nvPr/>
        </p:nvSpPr>
        <p:spPr>
          <a:xfrm>
            <a:off x="1026200" y="1141940"/>
            <a:ext cx="6676927" cy="27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Let's uncover some key insights and curious discoveries from the dataset:.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E2A536-362F-8B1F-8C81-FAAFD086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2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D6C10297-E751-8751-8A6A-633061E1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7FBB3C3C-5AD7-FAA0-0B83-212AD7EB6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69337593-A8C4-58A3-E51E-E25749DE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9892" y="1893939"/>
            <a:ext cx="6282458" cy="215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Outliers Detection 🔍: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Fare Amount: Ranges from </a:t>
            </a:r>
            <a:r>
              <a:rPr lang="en-US" sz="1100" b="1" dirty="0"/>
              <a:t>-44.9$ </a:t>
            </a:r>
            <a:r>
              <a:rPr lang="en-US" sz="1100" dirty="0"/>
              <a:t>(Is this a refund or a ghost ride? 👻💸)</a:t>
            </a:r>
          </a:p>
          <a:p>
            <a:pPr marL="285750" indent="0">
              <a:lnSpc>
                <a:spcPct val="150000"/>
              </a:lnSpc>
              <a:buNone/>
            </a:pPr>
            <a:r>
              <a:rPr lang="en-US" sz="1100" dirty="0"/>
              <a:t>	                                      to </a:t>
            </a:r>
            <a:r>
              <a:rPr lang="en-US" sz="1100" b="1" dirty="0"/>
              <a:t>500$</a:t>
            </a:r>
            <a:r>
              <a:rPr lang="en-US" sz="1100" dirty="0"/>
              <a:t> (Someone enjoyed a luxury ride! 💎🚖).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Drop-off Latitude &amp; Longitude: Max values </a:t>
            </a:r>
            <a:r>
              <a:rPr lang="en-US" sz="1100" b="1" dirty="0"/>
              <a:t>7.06</a:t>
            </a:r>
            <a:r>
              <a:rPr lang="en-US" sz="1100" dirty="0"/>
              <a:t> , </a:t>
            </a:r>
            <a:r>
              <a:rPr lang="en-US" sz="1100" b="1" dirty="0"/>
              <a:t>0.71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Ride Distance: Maximum </a:t>
            </a:r>
            <a:r>
              <a:rPr lang="en-US" sz="1100" b="1" dirty="0"/>
              <a:t>12399.95</a:t>
            </a:r>
            <a:r>
              <a:rPr lang="en-US" sz="1100" dirty="0"/>
              <a:t> miles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Airport Distances hit 30,000 miles — </a:t>
            </a:r>
            <a:r>
              <a:rPr lang="en-US" sz="1100" b="1" dirty="0"/>
              <a:t>NASA</a:t>
            </a:r>
            <a:r>
              <a:rPr lang="en-US" sz="1100" dirty="0"/>
              <a:t> might be interested!</a:t>
            </a:r>
            <a:endParaRPr lang="en-US" sz="1050" dirty="0"/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A36BFFD0-2AC9-2810-CC5E-55C17B59A72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836670"/>
            <a:ext cx="2604215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Statistics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5A53AA4E-DD05-57DC-5431-5589F20E2DB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3526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336C8A-E927-267C-70C4-ECC58D691106}"/>
              </a:ext>
            </a:extLst>
          </p:cNvPr>
          <p:cNvSpPr txBox="1"/>
          <p:nvPr/>
        </p:nvSpPr>
        <p:spPr>
          <a:xfrm>
            <a:off x="1026200" y="1141940"/>
            <a:ext cx="6676927" cy="27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Let's uncover some key insights and curious discoveries from the dataset:.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0E80D6-7265-1CD1-6978-529AD3170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5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05288" y="3549850"/>
            <a:ext cx="387896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7.06 , 0.71 ?? Our rides are making waves ... Literally! 🌊🚖⛴️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1133</Words>
  <Application>Microsoft Office PowerPoint</Application>
  <PresentationFormat>On-screen Show (16:9)</PresentationFormat>
  <Paragraphs>181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Wingdings</vt:lpstr>
      <vt:lpstr>Montserrat ExtraBold</vt:lpstr>
      <vt:lpstr>Montserrat</vt:lpstr>
      <vt:lpstr>Arial</vt:lpstr>
      <vt:lpstr>Montserrat ExtraLight</vt:lpstr>
      <vt:lpstr>Forte</vt:lpstr>
      <vt:lpstr>Futuristic Background by Slidesgo</vt:lpstr>
      <vt:lpstr>EDA</vt:lpstr>
      <vt:lpstr>CONTENTS OF THIS TEMPLATE</vt:lpstr>
      <vt:lpstr>Data Structure</vt:lpstr>
      <vt:lpstr>Understanding the Features in Our Data</vt:lpstr>
      <vt:lpstr>Understanding the Features in Our Data</vt:lpstr>
      <vt:lpstr>“Before diving deep into analysis, let's first peek under the hood to spot the strange, funny, and unexpected statistics hidden in our data.”</vt:lpstr>
      <vt:lpstr>Understanding the Features in Our Data</vt:lpstr>
      <vt:lpstr>Understanding the Features in Our Data</vt:lpstr>
      <vt:lpstr>WHOA!</vt:lpstr>
      <vt:lpstr>Pick Up A PICTURE IS WORTH A THOUSAND WORDS</vt:lpstr>
      <vt:lpstr>Drop Down ! A PICTURE IS WORTH A THOUSAND WORDS</vt:lpstr>
      <vt:lpstr>500,000</vt:lpstr>
      <vt:lpstr>Handling Invalid Values</vt:lpstr>
      <vt:lpstr>Invalid Values Handling</vt:lpstr>
      <vt:lpstr>Handling Outliers</vt:lpstr>
      <vt:lpstr>THESE ARE OUTLIERS!</vt:lpstr>
      <vt:lpstr>01</vt:lpstr>
      <vt:lpstr>01 LOCATIONS</vt:lpstr>
      <vt:lpstr>01 LOCATIONS</vt:lpstr>
      <vt:lpstr>01 LOCATIONS</vt:lpstr>
      <vt:lpstr>02 RIDE DISTANCE</vt:lpstr>
      <vt:lpstr>02 RIDE DISTANCE</vt:lpstr>
      <vt:lpstr>03 Fare</vt:lpstr>
      <vt:lpstr>03 Fare</vt:lpstr>
      <vt:lpstr>Feature Engineering</vt:lpstr>
      <vt:lpstr>Feature Engineering – New Features</vt:lpstr>
      <vt:lpstr>Feature Engineering – Categorical Encoding</vt:lpstr>
      <vt:lpstr>Feature Engineering – Categorical Encoding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OmarMamon</dc:creator>
  <cp:lastModifiedBy>Omar Mamon Hamed 2100767</cp:lastModifiedBy>
  <cp:revision>3</cp:revision>
  <dcterms:modified xsi:type="dcterms:W3CDTF">2025-03-01T01:46:34Z</dcterms:modified>
</cp:coreProperties>
</file>